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sldIdLst>
    <p:sldId id="256" r:id="rId2"/>
    <p:sldId id="257" r:id="rId3"/>
    <p:sldId id="261" r:id="rId4"/>
    <p:sldId id="267" r:id="rId5"/>
    <p:sldId id="264" r:id="rId6"/>
    <p:sldId id="259" r:id="rId7"/>
    <p:sldId id="262" r:id="rId8"/>
    <p:sldId id="260" r:id="rId9"/>
    <p:sldId id="265" r:id="rId10"/>
    <p:sldId id="272" r:id="rId11"/>
    <p:sldId id="276" r:id="rId12"/>
    <p:sldId id="274" r:id="rId13"/>
    <p:sldId id="273" r:id="rId14"/>
    <p:sldId id="268" r:id="rId15"/>
    <p:sldId id="279" r:id="rId16"/>
    <p:sldId id="278" r:id="rId17"/>
    <p:sldId id="280" r:id="rId18"/>
    <p:sldId id="283" r:id="rId19"/>
    <p:sldId id="281" r:id="rId20"/>
    <p:sldId id="284" r:id="rId21"/>
    <p:sldId id="282" r:id="rId22"/>
  </p:sldIdLst>
  <p:sldSz cx="12192000" cy="6858000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16.2.2018.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64450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16.2.2018.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794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16.2.2018.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2459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16.2.2018.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5442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16.2.2018.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1581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16.2.2018.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3497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16.2.2018.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9043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16.2.2018.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035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16.2.2018.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855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16.2.2018.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482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16.2.2018.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217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16.2.2018.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3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16.2.2018.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0640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16.2.2018.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16167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16.2.2018.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19818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16.2.2018.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5269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D461A-42E9-42A1-B90E-AB7BDF5BFAFC}" type="datetimeFigureOut">
              <a:rPr lang="hr-HR" smtClean="0"/>
              <a:pPr/>
              <a:t>16.2.2018.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427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us.h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natjecaj-sport@sdus.hr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us.h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/>
        </p:nvSpPr>
        <p:spPr>
          <a:xfrm>
            <a:off x="683568" y="548680"/>
            <a:ext cx="1728192" cy="520025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Središnji državni ured za šport</a:t>
            </a:r>
          </a:p>
        </p:txBody>
      </p:sp>
      <p:pic>
        <p:nvPicPr>
          <p:cNvPr id="5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2231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nip Single Corner Rectangle 5"/>
          <p:cNvSpPr/>
          <p:nvPr/>
        </p:nvSpPr>
        <p:spPr>
          <a:xfrm>
            <a:off x="2555775" y="548680"/>
            <a:ext cx="9248297" cy="520025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hr-H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342" y="1971381"/>
            <a:ext cx="88734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NATJEČAJ ZA SUFINANCIRANJE ŠPORTSKIH PROGRAMA POTICANJA LOKALNOG ŠPORTA I ŠPORTSKIH NATJECANJA U 2018. </a:t>
            </a:r>
            <a:r>
              <a:rPr lang="hr-HR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GODINI</a:t>
            </a:r>
          </a:p>
          <a:p>
            <a:pPr algn="ctr"/>
            <a:endParaRPr lang="hr-HR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INFO DANI 2018., od 21. do 22. veljače 2018.</a:t>
            </a:r>
            <a:endParaRPr lang="hr-H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57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hevron 4"/>
          <p:cNvSpPr/>
          <p:nvPr/>
        </p:nvSpPr>
        <p:spPr>
          <a:xfrm>
            <a:off x="509517" y="1196752"/>
            <a:ext cx="576064" cy="432048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1130243"/>
            <a:ext cx="10754959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2800" b="1" dirty="0">
                <a:solidFill>
                  <a:srgbClr val="FF3300"/>
                </a:solidFill>
              </a:rPr>
              <a:t>Prihvatljivi </a:t>
            </a:r>
            <a:r>
              <a:rPr lang="hr-HR" sz="2800" b="1" dirty="0" smtClean="0">
                <a:solidFill>
                  <a:srgbClr val="FF3300"/>
                </a:solidFill>
              </a:rPr>
              <a:t>prijavitelj </a:t>
            </a:r>
            <a:endParaRPr lang="hr-HR" sz="2000" dirty="0">
              <a:solidFill>
                <a:srgbClr val="002060"/>
              </a:solidFill>
              <a:cs typeface="Tahoma" pitchFamily="34" charset="0"/>
            </a:endParaRPr>
          </a:p>
          <a:p>
            <a:pPr lvl="0"/>
            <a:endParaRPr lang="hr-HR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1115616" y="4128812"/>
            <a:ext cx="8028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7549" y="1815046"/>
            <a:ext cx="8088874" cy="357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Pravna osoba iz sustava sporta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UDRUGA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koja je osnovana sukladno Zakonu o udrugama (Narodne novine, broj 74/14) i Zakonu o sportu (Narodne novine, broj 71/06, 124/10, 124/11, 86/12, 94/13, 85/15 i 19/16);</a:t>
            </a: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Udruga koja ispunjava uvjete propisane Natječajem;</a:t>
            </a: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Udruga koja će osigurati i druge izvore financiranja za provedbu programa;</a:t>
            </a: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Udruga koja ima stručni program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koji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zadovoljava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uvjete iz programskog područja na koji se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prijavljuje.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hr-H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81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71600" y="1211904"/>
            <a:ext cx="1123049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rgbClr val="FF3300"/>
                </a:solidFill>
              </a:rPr>
              <a:t>Prijavitelji </a:t>
            </a:r>
            <a:r>
              <a:rPr lang="hr-HR" sz="2800" b="1" dirty="0">
                <a:solidFill>
                  <a:srgbClr val="FF3300"/>
                </a:solidFill>
              </a:rPr>
              <a:t>na Natječaj (</a:t>
            </a:r>
            <a:r>
              <a:rPr lang="hr-HR" sz="2800" b="1" dirty="0" smtClean="0">
                <a:solidFill>
                  <a:srgbClr val="FF3300"/>
                </a:solidFill>
              </a:rPr>
              <a:t>udruge) mogu </a:t>
            </a:r>
            <a:r>
              <a:rPr lang="hr-HR" sz="2800" b="1" dirty="0">
                <a:solidFill>
                  <a:srgbClr val="FF3300"/>
                </a:solidFill>
              </a:rPr>
              <a:t>imati </a:t>
            </a:r>
            <a:r>
              <a:rPr lang="hr-HR" sz="2800" b="1" dirty="0" smtClean="0">
                <a:solidFill>
                  <a:srgbClr val="FF3300"/>
                </a:solidFill>
              </a:rPr>
              <a:t>partnere</a:t>
            </a:r>
            <a:br>
              <a:rPr lang="hr-HR" sz="2800" b="1" dirty="0" smtClean="0">
                <a:solidFill>
                  <a:srgbClr val="FF3300"/>
                </a:solidFill>
              </a:rPr>
            </a:br>
            <a:r>
              <a:rPr lang="hr-HR" sz="2800" b="1" dirty="0" smtClean="0">
                <a:solidFill>
                  <a:srgbClr val="FF3300"/>
                </a:solidFill>
              </a:rPr>
              <a:t>u </a:t>
            </a:r>
            <a:r>
              <a:rPr lang="hr-HR" sz="2800" b="1" dirty="0">
                <a:solidFill>
                  <a:srgbClr val="FF3300"/>
                </a:solidFill>
              </a:rPr>
              <a:t>provedbi </a:t>
            </a:r>
            <a:r>
              <a:rPr lang="hr-HR" sz="2800" b="1" dirty="0" smtClean="0">
                <a:solidFill>
                  <a:srgbClr val="FF3300"/>
                </a:solidFill>
              </a:rPr>
              <a:t>programa - Prihvatljivi partneri mogu </a:t>
            </a:r>
            <a:r>
              <a:rPr lang="hr-HR" sz="2800" b="1" dirty="0">
                <a:solidFill>
                  <a:srgbClr val="FF3300"/>
                </a:solidFill>
              </a:rPr>
              <a:t>biti</a:t>
            </a:r>
            <a:r>
              <a:rPr lang="hr-HR" sz="2800" b="1" dirty="0" smtClean="0">
                <a:solidFill>
                  <a:srgbClr val="FF3300"/>
                </a:solidFill>
              </a:rPr>
              <a:t>:</a:t>
            </a:r>
          </a:p>
          <a:p>
            <a:r>
              <a:rPr lang="hr-HR" sz="2400" b="1" dirty="0" smtClean="0"/>
              <a:t/>
            </a:r>
            <a:br>
              <a:rPr lang="hr-HR" sz="2400" b="1" dirty="0" smtClean="0"/>
            </a:br>
            <a:endParaRPr lang="hr-HR" sz="2400" b="1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hr-HR" sz="2400" dirty="0" smtClean="0"/>
              <a:t>udruga </a:t>
            </a:r>
            <a:r>
              <a:rPr lang="hr-HR" sz="2400" dirty="0"/>
              <a:t>iz sustava športa</a:t>
            </a:r>
            <a:r>
              <a:rPr lang="hr-HR" sz="2400" dirty="0" smtClean="0"/>
              <a:t>;</a:t>
            </a:r>
          </a:p>
          <a:p>
            <a:pPr lvl="0"/>
            <a:r>
              <a:rPr lang="hr-HR" sz="2400" dirty="0" smtClean="0"/>
              <a:t> </a:t>
            </a:r>
            <a:endParaRPr lang="hr-HR" sz="24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hr-HR" sz="2400" dirty="0"/>
              <a:t>ustanova iz sustava športa</a:t>
            </a:r>
            <a:r>
              <a:rPr lang="hr-HR" sz="2400" dirty="0" smtClean="0"/>
              <a:t>;</a:t>
            </a:r>
          </a:p>
          <a:p>
            <a:pPr lvl="0"/>
            <a:endParaRPr lang="hr-HR" sz="24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hr-HR" sz="2400" dirty="0"/>
              <a:t>odgojno – obrazovna </a:t>
            </a:r>
            <a:r>
              <a:rPr lang="hr-HR" sz="2400" dirty="0" smtClean="0"/>
              <a:t>ustanova</a:t>
            </a:r>
            <a:br>
              <a:rPr lang="hr-HR" sz="2400" dirty="0" smtClean="0"/>
            </a:br>
            <a:r>
              <a:rPr lang="hr-HR" sz="2400" dirty="0" smtClean="0"/>
              <a:t>(dječji </a:t>
            </a:r>
            <a:r>
              <a:rPr lang="hr-HR" sz="2400" dirty="0"/>
              <a:t>vrtić, osnovna škola i srednja škola).</a:t>
            </a:r>
          </a:p>
        </p:txBody>
      </p:sp>
      <p:sp>
        <p:nvSpPr>
          <p:cNvPr id="5" name="Chevron 4"/>
          <p:cNvSpPr/>
          <p:nvPr/>
        </p:nvSpPr>
        <p:spPr>
          <a:xfrm>
            <a:off x="300824" y="1466933"/>
            <a:ext cx="576064" cy="432048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572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hevron 4"/>
          <p:cNvSpPr/>
          <p:nvPr/>
        </p:nvSpPr>
        <p:spPr>
          <a:xfrm>
            <a:off x="395536" y="1451099"/>
            <a:ext cx="576064" cy="432048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2218" y="1451099"/>
            <a:ext cx="1020802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rgbClr val="FF3300"/>
                </a:solidFill>
              </a:rPr>
              <a:t>Prednost pri odobravanju financijskih </a:t>
            </a:r>
            <a:r>
              <a:rPr lang="hr-HR" sz="2800" b="1" dirty="0" smtClean="0">
                <a:solidFill>
                  <a:srgbClr val="FF3300"/>
                </a:solidFill>
              </a:rPr>
              <a:t>potpora</a:t>
            </a:r>
            <a:br>
              <a:rPr lang="hr-HR" sz="2800" b="1" dirty="0" smtClean="0">
                <a:solidFill>
                  <a:srgbClr val="FF3300"/>
                </a:solidFill>
              </a:rPr>
            </a:br>
            <a:r>
              <a:rPr lang="hr-HR" sz="2800" b="1" dirty="0" smtClean="0">
                <a:solidFill>
                  <a:srgbClr val="FF3300"/>
                </a:solidFill>
              </a:rPr>
              <a:t>imat </a:t>
            </a:r>
            <a:r>
              <a:rPr lang="hr-HR" sz="2800" b="1" dirty="0">
                <a:solidFill>
                  <a:srgbClr val="FF3300"/>
                </a:solidFill>
              </a:rPr>
              <a:t>će prijavitelji za</a:t>
            </a:r>
            <a:r>
              <a:rPr lang="hr-HR" sz="2800" b="1" dirty="0" smtClean="0">
                <a:solidFill>
                  <a:srgbClr val="FF3300"/>
                </a:solidFill>
              </a:rPr>
              <a:t>:</a:t>
            </a:r>
          </a:p>
          <a:p>
            <a:endParaRPr lang="hr-HR" sz="2400" dirty="0"/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hr-HR" sz="2400" dirty="0"/>
              <a:t>športske programe koji obuhvaćaju djecu </a:t>
            </a: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>s teškoćama </a:t>
            </a:r>
            <a:r>
              <a:rPr lang="hr-HR" sz="2400" dirty="0"/>
              <a:t>u razvoju</a:t>
            </a:r>
            <a:r>
              <a:rPr lang="hr-HR" sz="2400" dirty="0" smtClean="0"/>
              <a:t>;</a:t>
            </a:r>
          </a:p>
          <a:p>
            <a:pPr lvl="0"/>
            <a:endParaRPr lang="hr-HR" sz="2400" dirty="0"/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hr-HR" sz="2400" dirty="0"/>
              <a:t>športske programe koji su namijenjeni djeci i mladima</a:t>
            </a:r>
            <a:r>
              <a:rPr lang="hr-HR" sz="2400" dirty="0" smtClean="0"/>
              <a:t>;</a:t>
            </a:r>
          </a:p>
          <a:p>
            <a:pPr lvl="0"/>
            <a:endParaRPr lang="hr-HR" sz="2400" dirty="0"/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hr-HR" sz="2400" dirty="0"/>
              <a:t>športske programe koji će se provoditi </a:t>
            </a:r>
            <a:r>
              <a:rPr lang="hr-HR" sz="2400" dirty="0" smtClean="0"/>
              <a:t>u jedinicama lokalne i područne (regionalne) samouprave i Grada Zagreba prema Indexu razvijenosti u skladu sa Zakonom o regionalnom razvoju RH.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7994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hevron 4"/>
          <p:cNvSpPr/>
          <p:nvPr/>
        </p:nvSpPr>
        <p:spPr>
          <a:xfrm>
            <a:off x="568753" y="1086440"/>
            <a:ext cx="576064" cy="432048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4817" y="1062815"/>
            <a:ext cx="100733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rgbClr val="FF3300"/>
                </a:solidFill>
              </a:rPr>
              <a:t>Smatraju se neprihvatljivim i neće se razmatrati </a:t>
            </a:r>
            <a:r>
              <a:rPr lang="hr-HR" sz="2800" b="1" dirty="0" smtClean="0">
                <a:solidFill>
                  <a:srgbClr val="FF3300"/>
                </a:solidFill>
              </a:rPr>
              <a:t/>
            </a:r>
            <a:br>
              <a:rPr lang="hr-HR" sz="2800" b="1" dirty="0" smtClean="0">
                <a:solidFill>
                  <a:srgbClr val="FF3300"/>
                </a:solidFill>
              </a:rPr>
            </a:br>
            <a:r>
              <a:rPr lang="hr-HR" sz="2800" b="1" dirty="0" smtClean="0">
                <a:solidFill>
                  <a:srgbClr val="FF3300"/>
                </a:solidFill>
              </a:rPr>
              <a:t>programi </a:t>
            </a:r>
            <a:r>
              <a:rPr lang="hr-HR" sz="2800" b="1" dirty="0">
                <a:solidFill>
                  <a:srgbClr val="FF3300"/>
                </a:solidFill>
              </a:rPr>
              <a:t>prijavitelja</a:t>
            </a:r>
            <a:r>
              <a:rPr lang="hr-HR" sz="2800" b="1" dirty="0" smtClean="0">
                <a:solidFill>
                  <a:srgbClr val="FF3300"/>
                </a:solidFill>
              </a:rPr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66195"/>
            <a:ext cx="3127484" cy="20829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59948" y="246619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hr-HR" dirty="0" smtClean="0"/>
              <a:t>koji </a:t>
            </a:r>
            <a:r>
              <a:rPr lang="hr-HR" dirty="0"/>
              <a:t>su usmjereni na političke ili religijske ciljeve/ili aktivnosti;</a:t>
            </a:r>
          </a:p>
          <a:p>
            <a:pPr lvl="0"/>
            <a:endParaRPr lang="hr-HR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hr-HR" dirty="0"/>
              <a:t>čije je financiranje predviđeno Državnim proračunom RH te koji se </a:t>
            </a:r>
            <a:r>
              <a:rPr lang="hr-HR" dirty="0" smtClean="0"/>
              <a:t>u </a:t>
            </a:r>
            <a:r>
              <a:rPr lang="hr-HR" dirty="0"/>
              <a:t>cjelini može financirati prema posebnim propisima (npr. Zakonom o sportu,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Zakonom </a:t>
            </a:r>
            <a:r>
              <a:rPr lang="hr-HR" dirty="0"/>
              <a:t>o studentskome zboru i drugim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studentskim </a:t>
            </a:r>
            <a:r>
              <a:rPr lang="hr-HR" dirty="0"/>
              <a:t>organizacijama</a:t>
            </a:r>
            <a:r>
              <a:rPr lang="hr-HR" dirty="0" smtClean="0"/>
              <a:t>...);</a:t>
            </a:r>
            <a:endParaRPr lang="hr-HR" dirty="0"/>
          </a:p>
        </p:txBody>
      </p:sp>
      <p:sp>
        <p:nvSpPr>
          <p:cNvPr id="7" name="Rectangle 6"/>
          <p:cNvSpPr/>
          <p:nvPr/>
        </p:nvSpPr>
        <p:spPr>
          <a:xfrm>
            <a:off x="755576" y="4896641"/>
            <a:ext cx="8890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hr-HR" dirty="0" smtClean="0"/>
              <a:t>koji </a:t>
            </a:r>
            <a:r>
              <a:rPr lang="hr-HR" dirty="0"/>
              <a:t>su usmjereni isključivo zadovoljavanju temeljnih potreba poslovanja prijavitelja (npr. kupnja opreme, troškovi redovitog poslovanja);</a:t>
            </a:r>
          </a:p>
          <a:p>
            <a:pPr lvl="0"/>
            <a:endParaRPr lang="hr-HR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hr-HR" dirty="0"/>
              <a:t>čija je jedina svrha korist članovima/članicama prijavitelja.</a:t>
            </a:r>
          </a:p>
        </p:txBody>
      </p:sp>
    </p:spTree>
    <p:extLst>
      <p:ext uri="{BB962C8B-B14F-4D97-AF65-F5344CB8AC3E}">
        <p14:creationId xmlns:p14="http://schemas.microsoft.com/office/powerpoint/2010/main" val="312014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Half Frame 3"/>
          <p:cNvSpPr/>
          <p:nvPr/>
        </p:nvSpPr>
        <p:spPr>
          <a:xfrm>
            <a:off x="611560" y="1052736"/>
            <a:ext cx="504056" cy="646331"/>
          </a:xfrm>
          <a:prstGeom prst="halfFrame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hevron 5"/>
          <p:cNvSpPr/>
          <p:nvPr/>
        </p:nvSpPr>
        <p:spPr>
          <a:xfrm>
            <a:off x="4458892" y="2520581"/>
            <a:ext cx="432048" cy="360040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7475" y="1181864"/>
            <a:ext cx="9956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</a:rPr>
              <a:t>OBVEZNA NATJEČAJNA DOKUMENTACIJA</a:t>
            </a:r>
            <a:endParaRPr kumimoji="0" lang="hr-HR" sz="2800" b="1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1773" y="2468876"/>
            <a:ext cx="53619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2000" dirty="0" smtClean="0"/>
              <a:t>Popunjen </a:t>
            </a:r>
            <a:r>
              <a:rPr lang="hr-HR" sz="2000" dirty="0"/>
              <a:t>Obrazac prijave programa </a:t>
            </a:r>
            <a:r>
              <a:rPr lang="hr-HR" sz="2000" dirty="0" smtClean="0"/>
              <a:t>sadrži </a:t>
            </a:r>
          </a:p>
          <a:p>
            <a:pPr lvl="0"/>
            <a:r>
              <a:rPr lang="hr-HR" sz="2000" dirty="0" smtClean="0"/>
              <a:t>Obrazac opisa programa i Obrazac proračuna programa koji se predlaže za sufinanciranje </a:t>
            </a:r>
          </a:p>
          <a:p>
            <a:pPr lvl="0"/>
            <a:endParaRPr lang="hr-HR" sz="2000" dirty="0"/>
          </a:p>
          <a:p>
            <a:pPr lvl="0"/>
            <a:r>
              <a:rPr lang="hr-HR" sz="2000" dirty="0" smtClean="0"/>
              <a:t>Dostavlja se u elektronskom obliku i u tiskanom obliku s propisanom natječajnom dokumentacijom</a:t>
            </a:r>
            <a:r>
              <a:rPr lang="hr-HR" sz="2000" kern="0" dirty="0" smtClean="0">
                <a:solidFill>
                  <a:prstClr val="black"/>
                </a:solidFill>
              </a:rPr>
              <a:t> </a:t>
            </a:r>
            <a:endParaRPr lang="hr-HR" sz="2000" b="1" kern="0" dirty="0">
              <a:solidFill>
                <a:prstClr val="black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4504612" y="3708729"/>
            <a:ext cx="432048" cy="360040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01"/>
          <a:stretch/>
        </p:blipFill>
        <p:spPr>
          <a:xfrm>
            <a:off x="378438" y="2493721"/>
            <a:ext cx="3702544" cy="281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33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Half Frame 3"/>
          <p:cNvSpPr/>
          <p:nvPr/>
        </p:nvSpPr>
        <p:spPr>
          <a:xfrm>
            <a:off x="611560" y="1052736"/>
            <a:ext cx="504056" cy="646331"/>
          </a:xfrm>
          <a:prstGeom prst="halfFrame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1699067"/>
            <a:ext cx="9782027" cy="437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hr-HR" sz="2800" b="1" dirty="0">
                <a:solidFill>
                  <a:srgbClr val="FF3300"/>
                </a:solidFill>
                <a:cs typeface="Tahoma" pitchFamily="34" charset="0"/>
              </a:rPr>
              <a:t>NAČIN I ROKOVI </a:t>
            </a:r>
            <a:r>
              <a:rPr lang="hr-HR" sz="2800" b="1" dirty="0" smtClean="0">
                <a:solidFill>
                  <a:srgbClr val="FF3300"/>
                </a:solidFill>
                <a:cs typeface="Tahoma" pitchFamily="34" charset="0"/>
              </a:rPr>
              <a:t>PRIJAVE</a:t>
            </a:r>
          </a:p>
          <a:p>
            <a:pPr marL="285750" lvl="0" indent="-28575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hr-HR" altLang="sr-Latn-RS" sz="16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hr-HR" altLang="sr-Latn-RS" sz="16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lvl="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sr-Latn-RS" sz="2400" dirty="0" smtClean="0">
                <a:cs typeface="Tahoma" pitchFamily="34" charset="0"/>
              </a:rPr>
              <a:t>Natječaj s obrascima za prijavu, Uputama za prijavitelje i ostalom natječajnom dokumentacijom </a:t>
            </a:r>
            <a:r>
              <a:rPr lang="hr-HR" altLang="sr-Latn-RS" sz="2400" b="1" dirty="0">
                <a:cs typeface="Tahoma" pitchFamily="34" charset="0"/>
              </a:rPr>
              <a:t>objavljen je 15. veljače 2018. godine</a:t>
            </a:r>
            <a:r>
              <a:rPr lang="hr-HR" altLang="sr-Latn-RS" sz="2400" dirty="0">
                <a:cs typeface="Tahoma" pitchFamily="34" charset="0"/>
              </a:rPr>
              <a:t>. </a:t>
            </a:r>
            <a:r>
              <a:rPr lang="hr-HR" altLang="sr-Latn-RS" sz="2400" dirty="0" smtClean="0">
                <a:cs typeface="Tahoma" pitchFamily="34" charset="0"/>
              </a:rPr>
              <a:t>na </a:t>
            </a:r>
            <a:r>
              <a:rPr lang="hr-HR" altLang="sr-Latn-RS" sz="2400" dirty="0">
                <a:cs typeface="Tahoma" pitchFamily="34" charset="0"/>
              </a:rPr>
              <a:t>mrežnoj stranici Središnjeg državnog ureda </a:t>
            </a:r>
            <a:r>
              <a:rPr lang="hr-HR" altLang="sr-Latn-RS" sz="2400" dirty="0">
                <a:cs typeface="Tahoma" pitchFamily="34" charset="0"/>
                <a:hlinkClick r:id="rId3"/>
              </a:rPr>
              <a:t>http://</a:t>
            </a:r>
            <a:r>
              <a:rPr lang="hr-HR" altLang="sr-Latn-RS" sz="2400" dirty="0" smtClean="0">
                <a:cs typeface="Tahoma" pitchFamily="34" charset="0"/>
                <a:hlinkClick r:id="rId3"/>
              </a:rPr>
              <a:t>www.sdus.hr</a:t>
            </a:r>
            <a:endParaRPr lang="hr-HR" altLang="sr-Latn-RS" sz="2400" dirty="0" smtClean="0">
              <a:cs typeface="Tahoma" pitchFamily="34" charset="0"/>
            </a:endParaRPr>
          </a:p>
          <a:p>
            <a:pPr lvl="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hr-HR" altLang="sr-Latn-RS" sz="2400" dirty="0">
              <a:cs typeface="Tahoma" pitchFamily="34" charset="0"/>
            </a:endParaRPr>
          </a:p>
          <a:p>
            <a:pPr lvl="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sr-Latn-RS" sz="2400" b="1" dirty="0" smtClean="0">
                <a:cs typeface="Tahoma" pitchFamily="34" charset="0"/>
              </a:rPr>
              <a:t>Rok za prijavu na Natječaj je 31. ožujka 2018. godine</a:t>
            </a:r>
            <a:endParaRPr lang="hr-HR" altLang="sr-Latn-RS" sz="2400" b="1" dirty="0">
              <a:cs typeface="Tahoma" pitchFamily="34" charset="0"/>
            </a:endParaRPr>
          </a:p>
          <a:p>
            <a:pPr lvl="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hr-HR" altLang="sr-Latn-RS" sz="2400" dirty="0">
              <a:cs typeface="Tahoma" pitchFamily="34" charset="0"/>
            </a:endParaRPr>
          </a:p>
          <a:p>
            <a:pPr lvl="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sr-Latn-RS" sz="2400" dirty="0" smtClean="0">
                <a:cs typeface="Tahoma" pitchFamily="34" charset="0"/>
              </a:rPr>
              <a:t>Na </a:t>
            </a:r>
            <a:r>
              <a:rPr lang="hr-HR" altLang="sr-Latn-RS" sz="2400" dirty="0">
                <a:cs typeface="Tahoma" pitchFamily="34" charset="0"/>
              </a:rPr>
              <a:t>Natječaj se prijavljuje u elektroničkom i pisanom </a:t>
            </a:r>
            <a:r>
              <a:rPr lang="hr-HR" altLang="sr-Latn-RS" sz="2400" dirty="0" smtClean="0">
                <a:cs typeface="Tahoma" pitchFamily="34" charset="0"/>
              </a:rPr>
              <a:t>obliku</a:t>
            </a:r>
            <a:endParaRPr lang="hr-HR" altLang="sr-Latn-RS" sz="2400" dirty="0">
              <a:cs typeface="Tahoma" pitchFamily="34" charset="0"/>
            </a:endParaRPr>
          </a:p>
          <a:p>
            <a:pPr lvl="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hr-HR" altLang="sr-Latn-RS" sz="2400" dirty="0">
              <a:cs typeface="Tahoma" pitchFamily="34" charset="0"/>
            </a:endParaRPr>
          </a:p>
          <a:p>
            <a:pPr lvl="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sr-Latn-RS" sz="2400" dirty="0">
                <a:cs typeface="Tahoma" pitchFamily="34" charset="0"/>
              </a:rPr>
              <a:t>Sva pitanja vezana uz Natječaj mogu se poslati </a:t>
            </a:r>
            <a:r>
              <a:rPr lang="hr-HR" altLang="sr-Latn-RS" sz="2400" dirty="0" smtClean="0">
                <a:cs typeface="Tahoma" pitchFamily="34" charset="0"/>
              </a:rPr>
              <a:t>najkasnije do </a:t>
            </a:r>
          </a:p>
          <a:p>
            <a:pPr lvl="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sr-Latn-RS" sz="2400" dirty="0" smtClean="0">
                <a:cs typeface="Tahoma" pitchFamily="34" charset="0"/>
              </a:rPr>
              <a:t>23. ožujka 2018. na </a:t>
            </a:r>
            <a:r>
              <a:rPr lang="hr-HR" altLang="sr-Latn-RS" sz="2400" dirty="0">
                <a:cs typeface="Tahoma" pitchFamily="34" charset="0"/>
              </a:rPr>
              <a:t>e-mail </a:t>
            </a:r>
            <a:r>
              <a:rPr lang="hr-HR" altLang="sr-Latn-RS" sz="2400" dirty="0" smtClean="0">
                <a:cs typeface="Tahoma" pitchFamily="34" charset="0"/>
              </a:rPr>
              <a:t>adresu </a:t>
            </a:r>
            <a:r>
              <a:rPr lang="hr-HR" altLang="sr-Latn-RS" sz="2400" dirty="0" smtClean="0">
                <a:cs typeface="Tahoma" pitchFamily="34" charset="0"/>
                <a:hlinkClick r:id="rId4"/>
              </a:rPr>
              <a:t>natjecaj-sport@sdus.hr</a:t>
            </a:r>
            <a:endParaRPr lang="hr-HR" altLang="sr-Latn-RS" sz="2400" dirty="0" smtClean="0">
              <a:cs typeface="Tahoma" pitchFamily="34" charset="0"/>
            </a:endParaRPr>
          </a:p>
          <a:p>
            <a:pPr lvl="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hr-HR" altLang="sr-Latn-RS" sz="2400" dirty="0">
              <a:solidFill>
                <a:srgbClr val="002060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09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843072" y="1225589"/>
            <a:ext cx="970592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hr-HR" sz="4000" b="1" dirty="0">
                <a:latin typeface="Arial" panose="020B0604020202020204" pitchFamily="34" charset="0"/>
              </a:rPr>
              <a:t>Hvala na pažnji! </a:t>
            </a:r>
            <a:endParaRPr lang="hr-HR" sz="4000" b="1" dirty="0" smtClean="0">
              <a:latin typeface="Arial" panose="020B0604020202020204" pitchFamily="34" charset="0"/>
            </a:endParaRPr>
          </a:p>
          <a:p>
            <a:endParaRPr kumimoji="0" lang="hr-HR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endParaRPr lang="hr-HR" sz="4000" b="1" kern="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kumimoji="0" lang="hr-HR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endParaRPr lang="hr-HR" sz="4000" b="1" kern="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kumimoji="0" lang="hr-HR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endParaRPr lang="hr-HR" sz="4000" b="1" kern="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r>
              <a:rPr lang="hr-HR" sz="1200" b="1" kern="0" dirty="0" smtClean="0">
                <a:solidFill>
                  <a:prstClr val="black"/>
                </a:solidFill>
                <a:latin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</a:t>
            </a:r>
            <a:endParaRPr kumimoji="0" lang="hr-HR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11476" y="4401108"/>
            <a:ext cx="1037475" cy="1027333"/>
          </a:xfrm>
          <a:prstGeom prst="rect">
            <a:avLst/>
          </a:prstGeom>
        </p:spPr>
      </p:pic>
      <p:pic>
        <p:nvPicPr>
          <p:cNvPr id="13" name="Slika 6">
            <a:extLst>
              <a:ext uri="{FF2B5EF4-FFF2-40B4-BE49-F238E27FC236}">
                <a16:creationId xmlns:a16="http://schemas.microsoft.com/office/drawing/2014/main" id="{D6A84CFB-B8D3-41FD-9F29-04FFFE1A8A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316" y="2243067"/>
            <a:ext cx="8424935" cy="284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83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/>
        </p:nvSpPr>
        <p:spPr>
          <a:xfrm>
            <a:off x="683568" y="548680"/>
            <a:ext cx="1728192" cy="520025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Središnji državni ured za šport</a:t>
            </a:r>
          </a:p>
        </p:txBody>
      </p:sp>
      <p:pic>
        <p:nvPicPr>
          <p:cNvPr id="5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2231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nip Single Corner Rectangle 5"/>
          <p:cNvSpPr/>
          <p:nvPr/>
        </p:nvSpPr>
        <p:spPr>
          <a:xfrm>
            <a:off x="2555775" y="548680"/>
            <a:ext cx="9248297" cy="520025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hr-H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342" y="1971381"/>
            <a:ext cx="88734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Javni poziv</a:t>
            </a:r>
          </a:p>
          <a:p>
            <a:pPr algn="ctr"/>
            <a:r>
              <a:rPr lang="hr-HR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Uključivanje </a:t>
            </a:r>
            <a:r>
              <a:rPr lang="hr-HR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djece i mladih u riziku od socijalne isključenosti  i osoba s invaliditetom u zajednicu kroz šport</a:t>
            </a:r>
          </a:p>
          <a:p>
            <a:pPr algn="ctr"/>
            <a:endParaRPr lang="hr-HR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INFO DANI 2018., od 21. do 22. veljače 2018.</a:t>
            </a:r>
            <a:endParaRPr lang="hr-H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08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hevron 4"/>
          <p:cNvSpPr/>
          <p:nvPr/>
        </p:nvSpPr>
        <p:spPr>
          <a:xfrm>
            <a:off x="509517" y="1196752"/>
            <a:ext cx="576064" cy="432048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1130243"/>
            <a:ext cx="107549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4400" b="1" dirty="0">
                <a:solidFill>
                  <a:srgbClr val="FF3300"/>
                </a:solidFill>
              </a:rPr>
              <a:t>Prihvatljivi </a:t>
            </a:r>
            <a:r>
              <a:rPr lang="hr-HR" sz="4400" b="1" dirty="0" smtClean="0">
                <a:solidFill>
                  <a:srgbClr val="FF3300"/>
                </a:solidFill>
              </a:rPr>
              <a:t>prijavitelji </a:t>
            </a:r>
            <a:endParaRPr lang="hr-HR" sz="4400" dirty="0">
              <a:solidFill>
                <a:srgbClr val="002060"/>
              </a:solidFill>
              <a:cs typeface="Tahoma" pitchFamily="34" charset="0"/>
            </a:endParaRPr>
          </a:p>
          <a:p>
            <a:pPr lvl="0"/>
            <a:endParaRPr lang="hr-HR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1115616" y="4128812"/>
            <a:ext cx="8028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7549" y="1815046"/>
            <a:ext cx="8088874" cy="453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Organizacije </a:t>
            </a:r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civilnog društva registrirane za obavljanje </a:t>
            </a:r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športskih </a:t>
            </a:r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djelatnosti   </a:t>
            </a:r>
            <a:endParaRPr lang="hr-H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Partneri:</a:t>
            </a:r>
          </a:p>
          <a:p>
            <a:pPr algn="just">
              <a:lnSpc>
                <a:spcPct val="80000"/>
              </a:lnSpc>
              <a:defRPr/>
            </a:pPr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institucije </a:t>
            </a:r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u radu s mladima i osobama s invaliditetom (npr. domovi za djecu i mlade bez odgovarajuće roditeljske skrbi, centri za socijalnu skrb, obrazovne ustanove i sl</a:t>
            </a:r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algn="just">
              <a:lnSpc>
                <a:spcPct val="80000"/>
              </a:lnSpc>
              <a:defRPr/>
            </a:pPr>
            <a:endParaRPr lang="hr-H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jedinice </a:t>
            </a:r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lokalne i područne (regionalne) </a:t>
            </a:r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samouprave</a:t>
            </a:r>
            <a:endParaRPr lang="hr-H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10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Half Frame 3"/>
          <p:cNvSpPr/>
          <p:nvPr/>
        </p:nvSpPr>
        <p:spPr>
          <a:xfrm>
            <a:off x="611560" y="1052736"/>
            <a:ext cx="504056" cy="646331"/>
          </a:xfrm>
          <a:prstGeom prst="halfFrame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1699067"/>
            <a:ext cx="9782027" cy="294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hr-HR" sz="3600" b="1" dirty="0" smtClean="0">
                <a:solidFill>
                  <a:srgbClr val="FF3300"/>
                </a:solidFill>
                <a:cs typeface="Tahoma" pitchFamily="34" charset="0"/>
              </a:rPr>
              <a:t>CILJANE SKUPINE</a:t>
            </a:r>
          </a:p>
          <a:p>
            <a:pPr lvl="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hr-HR" sz="2800" b="1" dirty="0" smtClean="0">
              <a:solidFill>
                <a:srgbClr val="FF3300"/>
              </a:solidFill>
              <a:cs typeface="Tahoma" pitchFamily="34" charset="0"/>
            </a:endParaRPr>
          </a:p>
          <a:p>
            <a:pPr marL="285750" lvl="0" indent="-28575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hr-HR" altLang="sr-Latn-RS" sz="16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571500" lvl="0" indent="-57150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hr-HR" altLang="sr-Latn-RS" sz="3200" b="1" dirty="0" smtClean="0">
                <a:solidFill>
                  <a:srgbClr val="002060"/>
                </a:solidFill>
                <a:cs typeface="Tahoma" pitchFamily="34" charset="0"/>
              </a:rPr>
              <a:t>Djeca </a:t>
            </a:r>
            <a:r>
              <a:rPr lang="hr-HR" altLang="sr-Latn-RS" sz="3200" b="1" dirty="0">
                <a:solidFill>
                  <a:srgbClr val="002060"/>
                </a:solidFill>
                <a:cs typeface="Tahoma" pitchFamily="34" charset="0"/>
              </a:rPr>
              <a:t>i mladi u riziku od socijalne </a:t>
            </a:r>
            <a:r>
              <a:rPr lang="hr-HR" altLang="sr-Latn-RS" sz="3200" b="1" dirty="0" smtClean="0">
                <a:solidFill>
                  <a:srgbClr val="002060"/>
                </a:solidFill>
                <a:cs typeface="Tahoma" pitchFamily="34" charset="0"/>
              </a:rPr>
              <a:t>isključenosti</a:t>
            </a:r>
          </a:p>
          <a:p>
            <a:pPr lvl="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hr-HR" altLang="sr-Latn-RS" sz="3200" b="1" dirty="0">
              <a:solidFill>
                <a:srgbClr val="002060"/>
              </a:solidFill>
              <a:cs typeface="Tahoma" pitchFamily="34" charset="0"/>
            </a:endParaRPr>
          </a:p>
          <a:p>
            <a:pPr marL="571500" lvl="0" indent="-57150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endParaRPr lang="hr-HR" altLang="sr-Latn-RS" sz="3200" b="1" dirty="0" smtClean="0">
              <a:solidFill>
                <a:srgbClr val="002060"/>
              </a:solidFill>
              <a:cs typeface="Tahoma" pitchFamily="34" charset="0"/>
            </a:endParaRPr>
          </a:p>
          <a:p>
            <a:pPr marL="571500" lvl="0" indent="-57150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hr-HR" altLang="sr-Latn-RS" sz="3200" b="1" dirty="0" smtClean="0">
                <a:solidFill>
                  <a:srgbClr val="002060"/>
                </a:solidFill>
                <a:cs typeface="Tahoma" pitchFamily="34" charset="0"/>
              </a:rPr>
              <a:t>Osobe </a:t>
            </a:r>
            <a:r>
              <a:rPr lang="hr-HR" altLang="sr-Latn-RS" sz="3200" b="1" dirty="0">
                <a:solidFill>
                  <a:srgbClr val="002060"/>
                </a:solidFill>
                <a:cs typeface="Tahoma" pitchFamily="34" charset="0"/>
              </a:rPr>
              <a:t>s </a:t>
            </a:r>
            <a:r>
              <a:rPr lang="hr-HR" altLang="sr-Latn-RS" sz="3200" b="1" dirty="0" smtClean="0">
                <a:solidFill>
                  <a:srgbClr val="002060"/>
                </a:solidFill>
                <a:cs typeface="Tahoma" pitchFamily="34" charset="0"/>
              </a:rPr>
              <a:t>invaliditetom</a:t>
            </a:r>
            <a:endParaRPr lang="hr-HR" altLang="sr-Latn-RS" sz="3200" b="1" dirty="0">
              <a:solidFill>
                <a:srgbClr val="002060"/>
              </a:solidFill>
              <a:cs typeface="Tahoma" pitchFamily="34" charset="0"/>
            </a:endParaRPr>
          </a:p>
          <a:p>
            <a:pPr lvl="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hr-HR" altLang="sr-Latn-RS" sz="2400" dirty="0">
              <a:solidFill>
                <a:srgbClr val="002060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19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hevron 4"/>
          <p:cNvSpPr/>
          <p:nvPr/>
        </p:nvSpPr>
        <p:spPr>
          <a:xfrm>
            <a:off x="755576" y="1426457"/>
            <a:ext cx="576064" cy="432048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0092" y="1130243"/>
            <a:ext cx="8734966" cy="622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hr-HR" sz="24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Natječaj za sufinanciranje športskih programa poticanja lokalnog športa i športskih natjecanja provodi se na temelju</a:t>
            </a:r>
            <a:r>
              <a:rPr lang="hr-HR" sz="24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>
              <a:spcBef>
                <a:spcPct val="20000"/>
              </a:spcBef>
            </a:pPr>
            <a:endParaRPr lang="hr-HR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Članka </a:t>
            </a:r>
            <a:r>
              <a:rPr lang="hr-H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75. Zakona o </a:t>
            </a:r>
            <a:r>
              <a:rPr lang="hr-HR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sportu </a:t>
            </a:r>
            <a:r>
              <a:rPr lang="hr-HR" sz="200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(„</a:t>
            </a:r>
            <a:r>
              <a:rPr lang="hr-HR" sz="20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Narodne novine“, broj: 76/06, 124/10, 124/11, 86/12, 94/13, 85/15 i 19/16), javne potrebe u sportu</a:t>
            </a:r>
            <a:r>
              <a:rPr lang="hr-HR" sz="20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lvl="0">
              <a:spcBef>
                <a:spcPct val="20000"/>
              </a:spcBef>
            </a:pPr>
            <a:endParaRPr lang="hr-HR" sz="20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hr-HR" sz="20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Zakona o udrugama (Narodne novine, broj 74/14</a:t>
            </a:r>
            <a:r>
              <a:rPr lang="hr-HR" sz="20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</a:p>
          <a:p>
            <a:pPr lvl="0">
              <a:spcBef>
                <a:spcPct val="20000"/>
              </a:spcBef>
            </a:pPr>
            <a:endParaRPr lang="hr-HR" sz="20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hr-H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Uredbe o kriterijima, mjerilima i postupcima financiranja i ugovaranja programa i projekata od interesa za opće dobro koje provode udruge (Narodne novine, broj 26/15</a:t>
            </a:r>
            <a:r>
              <a:rPr lang="hr-H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lvl="0" indent="-28575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hr-HR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hr-HR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</a:pPr>
            <a:endParaRPr lang="hr-HR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hr-HR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hr-HR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</a:pPr>
            <a:endParaRPr lang="hr-HR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</a:pPr>
            <a:endParaRPr lang="hr-HR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81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hevron 4"/>
          <p:cNvSpPr/>
          <p:nvPr/>
        </p:nvSpPr>
        <p:spPr>
          <a:xfrm>
            <a:off x="395536" y="1216783"/>
            <a:ext cx="576064" cy="432048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722" y="1187623"/>
            <a:ext cx="10131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hr-HR" sz="2400" b="1" dirty="0" smtClean="0">
                <a:solidFill>
                  <a:srgbClr val="FF3300"/>
                </a:solidFill>
              </a:rPr>
              <a:t>UKUPNA SREDSTVA ZA PROVEDBU JAVNOG POZIVA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44321" y="2643453"/>
            <a:ext cx="6407299" cy="207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hr-HR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Ukupna vrijednost Javnog poziva </a:t>
            </a:r>
          </a:p>
          <a:p>
            <a:pPr lvl="0" algn="just">
              <a:spcBef>
                <a:spcPct val="20000"/>
              </a:spcBef>
            </a:pPr>
            <a:r>
              <a:rPr lang="hr-HR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15.000.000,00 kuna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hr-HR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dio 12.750.000,00 kn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hr-HR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 RH   2.250.000,00 kn</a:t>
            </a:r>
            <a:endParaRPr lang="hr-HR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0129" y="5733168"/>
            <a:ext cx="8028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00" y="2225669"/>
            <a:ext cx="4022343" cy="268290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462743"/>
              </p:ext>
            </p:extLst>
          </p:nvPr>
        </p:nvGraphicFramePr>
        <p:xfrm>
          <a:off x="6438207" y="3918426"/>
          <a:ext cx="45719" cy="182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19">
                  <a:extLst>
                    <a:ext uri="{9D8B030D-6E8A-4147-A177-3AD203B41FA5}">
                      <a16:colId xmlns:a16="http://schemas.microsoft.com/office/drawing/2014/main" val="2001652785"/>
                    </a:ext>
                  </a:extLst>
                </a:gridCol>
              </a:tblGrid>
              <a:tr h="129872">
                <a:tc>
                  <a:txBody>
                    <a:bodyPr/>
                    <a:lstStyle/>
                    <a:p>
                      <a:pPr algn="ctr" fontAlgn="ctr"/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74842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11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Half Frame 3"/>
          <p:cNvSpPr/>
          <p:nvPr/>
        </p:nvSpPr>
        <p:spPr>
          <a:xfrm>
            <a:off x="611560" y="1052736"/>
            <a:ext cx="504056" cy="646331"/>
          </a:xfrm>
          <a:prstGeom prst="halfFrame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1699067"/>
            <a:ext cx="9782027" cy="260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hr-HR" sz="2800" b="1" dirty="0" smtClean="0">
                <a:solidFill>
                  <a:srgbClr val="FF3300"/>
                </a:solidFill>
                <a:cs typeface="Tahoma" pitchFamily="34" charset="0"/>
              </a:rPr>
              <a:t>PRIJAVA NA JAVNI POZIV</a:t>
            </a:r>
          </a:p>
          <a:p>
            <a:pPr lvl="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hr-HR" sz="2800" b="1" dirty="0" smtClean="0">
              <a:solidFill>
                <a:srgbClr val="FF3300"/>
              </a:solidFill>
              <a:cs typeface="Tahoma" pitchFamily="34" charset="0"/>
            </a:endParaRPr>
          </a:p>
          <a:p>
            <a:pPr marL="285750" lvl="0" indent="-28575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hr-HR" altLang="sr-Latn-RS" sz="16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571500" lvl="0" indent="-57150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hr-HR" altLang="sr-Latn-RS" sz="2800" dirty="0">
                <a:cs typeface="Tahoma" pitchFamily="34" charset="0"/>
              </a:rPr>
              <a:t>Javni poziv će biti objavljen </a:t>
            </a:r>
            <a:r>
              <a:rPr lang="hr-HR" altLang="sr-Latn-RS" sz="2800" dirty="0" smtClean="0">
                <a:cs typeface="Tahoma" pitchFamily="34" charset="0"/>
              </a:rPr>
              <a:t>na </a:t>
            </a:r>
            <a:r>
              <a:rPr lang="hr-HR" altLang="sr-Latn-RS" sz="2800" dirty="0">
                <a:cs typeface="Tahoma" pitchFamily="34" charset="0"/>
              </a:rPr>
              <a:t>mrežnoj stranici Središnjeg državnog ureda </a:t>
            </a:r>
            <a:r>
              <a:rPr lang="hr-HR" altLang="sr-Latn-RS" sz="2800" dirty="0">
                <a:cs typeface="Tahoma" pitchFamily="34" charset="0"/>
                <a:hlinkClick r:id="rId3"/>
              </a:rPr>
              <a:t>http://</a:t>
            </a:r>
            <a:r>
              <a:rPr lang="hr-HR" altLang="sr-Latn-RS" sz="2800" dirty="0" smtClean="0">
                <a:cs typeface="Tahoma" pitchFamily="34" charset="0"/>
                <a:hlinkClick r:id="rId3"/>
              </a:rPr>
              <a:t>www.sdus.hr</a:t>
            </a:r>
            <a:endParaRPr lang="hr-HR" altLang="sr-Latn-RS" sz="2800" dirty="0" smtClean="0">
              <a:cs typeface="Tahoma" pitchFamily="34" charset="0"/>
            </a:endParaRPr>
          </a:p>
          <a:p>
            <a:pPr marL="571500" lvl="0" indent="-57150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endParaRPr lang="hr-HR" altLang="sr-Latn-RS" sz="2800" dirty="0">
              <a:cs typeface="Tahoma" pitchFamily="34" charset="0"/>
            </a:endParaRPr>
          </a:p>
          <a:p>
            <a:pPr lvl="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hr-HR" altLang="sr-Latn-RS" sz="2400" b="1" dirty="0">
              <a:cs typeface="Tahoma" pitchFamily="34" charset="0"/>
            </a:endParaRPr>
          </a:p>
          <a:p>
            <a:pPr lvl="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hr-HR" altLang="sr-Latn-RS" sz="2400" dirty="0">
              <a:solidFill>
                <a:srgbClr val="002060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33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hevron 6"/>
          <p:cNvSpPr/>
          <p:nvPr/>
        </p:nvSpPr>
        <p:spPr>
          <a:xfrm>
            <a:off x="611560" y="4221088"/>
            <a:ext cx="432048" cy="360040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3131386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xxxxxxx</a:t>
            </a:r>
            <a:endParaRPr kumimoji="0" lang="hr-HR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4128812"/>
            <a:ext cx="8028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xxxxxxxxxxxxx</a:t>
            </a:r>
            <a:endParaRPr kumimoji="0" lang="hr-HR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" name="Curved Right Arrow 11">
            <a:extLst>
              <a:ext uri="{FF2B5EF4-FFF2-40B4-BE49-F238E27FC236}">
                <a16:creationId xmlns:a16="http://schemas.microsoft.com/office/drawing/2014/main" id="{F355879A-9131-421A-92AB-1389FFC49B13}"/>
              </a:ext>
            </a:extLst>
          </p:cNvPr>
          <p:cNvSpPr/>
          <p:nvPr/>
        </p:nvSpPr>
        <p:spPr>
          <a:xfrm>
            <a:off x="333245" y="1001635"/>
            <a:ext cx="393024" cy="450067"/>
          </a:xfrm>
          <a:prstGeom prst="curvedRightArrow">
            <a:avLst>
              <a:gd name="adj1" fmla="val 50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6" name="Naslov 7">
            <a:extLst>
              <a:ext uri="{FF2B5EF4-FFF2-40B4-BE49-F238E27FC236}">
                <a16:creationId xmlns:a16="http://schemas.microsoft.com/office/drawing/2014/main" id="{BE75D80A-E57C-4B85-B2A3-67D6F89EDB38}"/>
              </a:ext>
            </a:extLst>
          </p:cNvPr>
          <p:cNvSpPr txBox="1">
            <a:spLocks/>
          </p:cNvSpPr>
          <p:nvPr/>
        </p:nvSpPr>
        <p:spPr>
          <a:xfrm>
            <a:off x="757597" y="768096"/>
            <a:ext cx="10472898" cy="960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BA" sz="1600" b="1" dirty="0" smtClean="0">
                <a:solidFill>
                  <a:srgbClr val="2222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BA" sz="1600" b="1" dirty="0" smtClean="0">
                <a:solidFill>
                  <a:srgbClr val="22222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BA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potrebe Europskog tjedan sporta, </a:t>
            </a:r>
            <a:r>
              <a:rPr lang="hr-HR" sz="1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inicijative Europske komisije s ciljem podizanja </a:t>
            </a:r>
          </a:p>
          <a:p>
            <a:r>
              <a:rPr lang="hr-HR" sz="1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svijesti o važnosti športa i fizičke aktivnosti građana proveli smo </a:t>
            </a:r>
            <a:r>
              <a:rPr lang="hr-BA" sz="1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anketu </a:t>
            </a:r>
            <a:r>
              <a:rPr lang="hr-BA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među stanovništvom</a:t>
            </a:r>
            <a:r>
              <a:rPr lang="hr-BA" sz="1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hr-BA" sz="1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BA" sz="1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Više od dvije trećine (62%) populacije Hrvatske ne bavi se </a:t>
            </a:r>
            <a:r>
              <a:rPr lang="pl-PL" sz="1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nikakvom tjelesnom aktivnošću </a:t>
            </a:r>
          </a:p>
          <a:p>
            <a:r>
              <a:rPr lang="pl-PL" sz="1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(bilo športskom, rekreativnom ili tjelesnom aktivnošću koja nije nužno vezana uz šport)</a:t>
            </a:r>
            <a:r>
              <a:rPr lang="hr-BA" sz="1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BA" sz="1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BA" sz="1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Češće od prosjeka vježbaju stanovnici velikih gradova, visokoobrazovani tridesetogodišnjaci na višim pozicijama i s višim prihodima te učenici i studenti u dobi od 15 do 20 godina</a:t>
            </a:r>
            <a:r>
              <a:rPr lang="hr-BA" sz="1600" b="1" dirty="0" smtClean="0">
                <a:solidFill>
                  <a:srgbClr val="2222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BA" sz="1600" b="1" dirty="0" smtClean="0">
                <a:solidFill>
                  <a:srgbClr val="22222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BA" sz="1400" b="1" dirty="0" smtClean="0">
                <a:solidFill>
                  <a:srgbClr val="2222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BA" sz="1400" b="1" dirty="0" smtClean="0">
                <a:solidFill>
                  <a:srgbClr val="22222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Slika 5">
            <a:extLst>
              <a:ext uri="{FF2B5EF4-FFF2-40B4-BE49-F238E27FC236}">
                <a16:creationId xmlns:a16="http://schemas.microsoft.com/office/drawing/2014/main" id="{2AAEF4E0-C869-429A-930B-1C5ACE8FCDB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2962" y="3573650"/>
            <a:ext cx="3781668" cy="2448272"/>
          </a:xfrm>
          <a:prstGeom prst="rect">
            <a:avLst/>
          </a:prstGeom>
        </p:spPr>
      </p:pic>
      <p:pic>
        <p:nvPicPr>
          <p:cNvPr id="18" name="Slika 6">
            <a:extLst>
              <a:ext uri="{FF2B5EF4-FFF2-40B4-BE49-F238E27FC236}">
                <a16:creationId xmlns:a16="http://schemas.microsoft.com/office/drawing/2014/main" id="{6F2B899D-B800-4B2A-92C5-E78BCB4BCBD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0520" y="3059084"/>
            <a:ext cx="3548180" cy="3322732"/>
          </a:xfrm>
          <a:prstGeom prst="rect">
            <a:avLst/>
          </a:prstGeom>
        </p:spPr>
      </p:pic>
      <p:pic>
        <p:nvPicPr>
          <p:cNvPr id="19" name="Slika 11">
            <a:extLst>
              <a:ext uri="{FF2B5EF4-FFF2-40B4-BE49-F238E27FC236}">
                <a16:creationId xmlns:a16="http://schemas.microsoft.com/office/drawing/2014/main" id="{17DBB021-C29D-4697-BDFD-C6692096A1E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6103" y="3316533"/>
            <a:ext cx="3672408" cy="3048264"/>
          </a:xfrm>
          <a:prstGeom prst="rect">
            <a:avLst/>
          </a:prstGeom>
        </p:spPr>
      </p:pic>
      <p:pic>
        <p:nvPicPr>
          <p:cNvPr id="20" name="Slika 12">
            <a:extLst>
              <a:ext uri="{FF2B5EF4-FFF2-40B4-BE49-F238E27FC236}">
                <a16:creationId xmlns:a16="http://schemas.microsoft.com/office/drawing/2014/main" id="{1FC716DE-9F9B-4326-8980-12FE6CCC0F2F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6465" y="3103745"/>
            <a:ext cx="2981202" cy="3233410"/>
          </a:xfrm>
          <a:prstGeom prst="rect">
            <a:avLst/>
          </a:prstGeom>
        </p:spPr>
      </p:pic>
      <p:pic>
        <p:nvPicPr>
          <p:cNvPr id="21" name="Slika 13">
            <a:extLst>
              <a:ext uri="{FF2B5EF4-FFF2-40B4-BE49-F238E27FC236}">
                <a16:creationId xmlns:a16="http://schemas.microsoft.com/office/drawing/2014/main" id="{3B079F8D-1423-4284-A59A-FCF753D2B751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38389" y="3153890"/>
            <a:ext cx="3678599" cy="2890536"/>
          </a:xfrm>
          <a:prstGeom prst="rect">
            <a:avLst/>
          </a:prstGeom>
        </p:spPr>
      </p:pic>
      <p:pic>
        <p:nvPicPr>
          <p:cNvPr id="22" name="Slika 247">
            <a:extLst>
              <a:ext uri="{FF2B5EF4-FFF2-40B4-BE49-F238E27FC236}">
                <a16:creationId xmlns:a16="http://schemas.microsoft.com/office/drawing/2014/main" id="{F66A5956-50F5-40A7-848D-9C9B9390C407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80101" y="6456782"/>
            <a:ext cx="1426588" cy="341406"/>
          </a:xfrm>
          <a:prstGeom prst="rect">
            <a:avLst/>
          </a:prstGeom>
        </p:spPr>
      </p:pic>
      <p:sp>
        <p:nvSpPr>
          <p:cNvPr id="24" name="Curved Right Arrow 14">
            <a:extLst>
              <a:ext uri="{FF2B5EF4-FFF2-40B4-BE49-F238E27FC236}">
                <a16:creationId xmlns:a16="http://schemas.microsoft.com/office/drawing/2014/main" id="{51038459-BA44-4CD3-BE64-B1B2DD57C8E3}"/>
              </a:ext>
            </a:extLst>
          </p:cNvPr>
          <p:cNvSpPr/>
          <p:nvPr/>
        </p:nvSpPr>
        <p:spPr>
          <a:xfrm>
            <a:off x="333245" y="1711412"/>
            <a:ext cx="393024" cy="450067"/>
          </a:xfrm>
          <a:prstGeom prst="curvedRightArrow">
            <a:avLst>
              <a:gd name="adj1" fmla="val 50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8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423948"/>
            <a:ext cx="10159035" cy="412764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600" b="1" kern="0" dirty="0" smtClean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Središnji državni ured za šport</a:t>
            </a:r>
            <a:endParaRPr kumimoji="0" lang="hr-HR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246" y="1356103"/>
            <a:ext cx="10515600" cy="4586976"/>
          </a:xfrm>
        </p:spPr>
        <p:txBody>
          <a:bodyPr/>
          <a:lstStyle/>
          <a:p>
            <a:pPr marL="0" lvl="0" indent="0">
              <a:buNone/>
            </a:pPr>
            <a:r>
              <a:rPr lang="hr-HR" sz="1800" b="1" dirty="0">
                <a:solidFill>
                  <a:srgbClr val="FF33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OPĆI CILJ NATJEČAJA</a:t>
            </a:r>
            <a:r>
              <a:rPr lang="hr-HR" sz="16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hr-HR" sz="16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hr-HR" sz="16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hr-HR" sz="16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hr-H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Financijskom potporom izvaninstitucionalnim programima </a:t>
            </a:r>
            <a:r>
              <a:rPr lang="hr-H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 područja </a:t>
            </a:r>
            <a:r>
              <a:rPr lang="hr-H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športa omogućiti </a:t>
            </a:r>
            <a:r>
              <a:rPr lang="hr-H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 </a:t>
            </a:r>
            <a:r>
              <a:rPr lang="hr-H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većem broju korisnika </a:t>
            </a:r>
            <a:r>
              <a:rPr lang="hr-H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bavljenje </a:t>
            </a:r>
            <a:r>
              <a:rPr lang="hr-H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športskim aktivnostima </a:t>
            </a:r>
          </a:p>
          <a:p>
            <a:pPr marL="0" indent="0">
              <a:buNone/>
            </a:pPr>
            <a:endParaRPr lang="hr-HR" sz="1600" dirty="0" smtClean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1600" dirty="0" smtClean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hr-HR" sz="18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POSEBNI CILJEVI NATJEČAJA</a:t>
            </a:r>
          </a:p>
          <a:p>
            <a:pPr marL="285750" lvl="0" indent="-285750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hr-H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Povećanje </a:t>
            </a:r>
            <a:r>
              <a:rPr lang="hr-H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broja korisnika uključenih u programe športske rekreacije i amaterskog bavljenja športom;</a:t>
            </a:r>
          </a:p>
          <a:p>
            <a:pPr marL="285750" lvl="0" indent="-285750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Povećanje broja korisnika koji su uspješno prošli programe obuke neplivača i naučili plivati;</a:t>
            </a:r>
          </a:p>
          <a:p>
            <a:pPr marL="285750" lvl="0" indent="-285750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Povećanje </a:t>
            </a:r>
            <a:r>
              <a:rPr lang="hr-H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broja uključenih korisnika u </a:t>
            </a:r>
            <a:r>
              <a:rPr lang="hr-H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natjecateljske programe i programe međunarodne </a:t>
            </a:r>
            <a:r>
              <a:rPr lang="hr-H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športske </a:t>
            </a:r>
            <a:r>
              <a:rPr lang="hr-H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suradnje;</a:t>
            </a:r>
            <a:endParaRPr lang="hr-H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Povećanje broja </a:t>
            </a:r>
            <a:r>
              <a:rPr lang="hr-HR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organiziranih</a:t>
            </a:r>
            <a:r>
              <a:rPr lang="hr-HR" sz="16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16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međunarodnih športskih </a:t>
            </a:r>
            <a:r>
              <a:rPr lang="hr-HR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konferencija.</a:t>
            </a:r>
            <a:endParaRPr lang="hr-H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hr-HR" dirty="0"/>
          </a:p>
        </p:txBody>
      </p:sp>
      <p:pic>
        <p:nvPicPr>
          <p:cNvPr id="4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465" y="1356103"/>
            <a:ext cx="621846" cy="451143"/>
          </a:xfrm>
          <a:prstGeom prst="rect">
            <a:avLst/>
          </a:prstGeom>
        </p:spPr>
      </p:pic>
      <p:sp>
        <p:nvSpPr>
          <p:cNvPr id="9" name="Chevron 8"/>
          <p:cNvSpPr/>
          <p:nvPr/>
        </p:nvSpPr>
        <p:spPr>
          <a:xfrm>
            <a:off x="266465" y="3125783"/>
            <a:ext cx="576064" cy="432048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183" y="1262868"/>
            <a:ext cx="3810000" cy="254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21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hevron 4"/>
          <p:cNvSpPr/>
          <p:nvPr/>
        </p:nvSpPr>
        <p:spPr>
          <a:xfrm>
            <a:off x="493512" y="1335058"/>
            <a:ext cx="576064" cy="432048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4188" y="1268824"/>
            <a:ext cx="6245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j-lt"/>
              </a:rPr>
              <a:t>PROVEDBA NATJEČAJA</a:t>
            </a:r>
            <a:endParaRPr kumimoji="0" lang="hr-HR" sz="2800" b="1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4188" y="2076575"/>
            <a:ext cx="960967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hr-HR" sz="2000" kern="0" dirty="0">
                <a:solidFill>
                  <a:prstClr val="black"/>
                </a:solidFill>
              </a:rPr>
              <a:t>Povjerenstvo za </a:t>
            </a:r>
            <a:r>
              <a:rPr lang="hr-HR" sz="2000" kern="0" dirty="0" smtClean="0">
                <a:solidFill>
                  <a:prstClr val="black"/>
                </a:solidFill>
              </a:rPr>
              <a:t>provedbu</a:t>
            </a:r>
          </a:p>
          <a:p>
            <a:pPr>
              <a:defRPr/>
            </a:pPr>
            <a:endParaRPr lang="hr-HR" sz="2000" kern="0" dirty="0">
              <a:solidFill>
                <a:prstClr val="black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  <a:defRPr/>
            </a:pPr>
            <a:r>
              <a:rPr lang="hr-HR" sz="2000" dirty="0" smtClean="0"/>
              <a:t>Povjerenstvo </a:t>
            </a:r>
            <a:r>
              <a:rPr lang="hr-HR" sz="2000" dirty="0"/>
              <a:t>za otvaranje prijava i provjeru ispunjavanja propisanih uvjeta Natječaja</a:t>
            </a:r>
          </a:p>
          <a:p>
            <a:pPr marL="342900" lvl="0" indent="-342900">
              <a:buFont typeface="Wingdings" panose="05000000000000000000" pitchFamily="2" charset="2"/>
              <a:buChar char="q"/>
              <a:defRPr/>
            </a:pPr>
            <a:endParaRPr lang="hr-HR" sz="2000" dirty="0"/>
          </a:p>
          <a:p>
            <a:pPr marL="342900" lvl="0" indent="-342900">
              <a:buFont typeface="Wingdings" panose="05000000000000000000" pitchFamily="2" charset="2"/>
              <a:buChar char="q"/>
              <a:defRPr/>
            </a:pPr>
            <a:r>
              <a:rPr lang="hr-HR" sz="2000" dirty="0" smtClean="0"/>
              <a:t>Povjerenstvo </a:t>
            </a:r>
            <a:r>
              <a:rPr lang="hr-HR" sz="2000" dirty="0"/>
              <a:t>za ocjenjivanje prijavljenih programa na Natječaj</a:t>
            </a:r>
          </a:p>
          <a:p>
            <a:pPr lvl="0">
              <a:defRPr/>
            </a:pPr>
            <a:endParaRPr lang="hr-HR" sz="2000" dirty="0"/>
          </a:p>
          <a:p>
            <a:pPr marL="342900" lvl="0" indent="-342900">
              <a:buFont typeface="Wingdings" panose="05000000000000000000" pitchFamily="2" charset="2"/>
              <a:buChar char="q"/>
              <a:defRPr/>
            </a:pPr>
            <a:r>
              <a:rPr lang="hr-HR" sz="2000" dirty="0" smtClean="0"/>
              <a:t>Povjerenstvo </a:t>
            </a:r>
            <a:r>
              <a:rPr lang="hr-HR" sz="2000" dirty="0"/>
              <a:t>za rješavanje prigovora o neispunjavanju propisanih uvjeta na </a:t>
            </a:r>
            <a:r>
              <a:rPr lang="hr-HR" sz="2000" dirty="0" smtClean="0"/>
              <a:t>Natječaj</a:t>
            </a:r>
          </a:p>
          <a:p>
            <a:pPr lvl="0">
              <a:defRPr/>
            </a:pPr>
            <a:endParaRPr lang="hr-HR" sz="2400" b="1" kern="0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hr-HR" sz="2000" b="1" kern="0" dirty="0" smtClean="0">
                <a:solidFill>
                  <a:prstClr val="black"/>
                </a:solidFill>
              </a:rPr>
              <a:t>Rad svakog povjerenstva uređuje se posebnim poslovnikom</a:t>
            </a:r>
            <a:endParaRPr lang="hr-HR" sz="2000" b="1" dirty="0"/>
          </a:p>
          <a:p>
            <a:pPr lvl="0">
              <a:defRPr/>
            </a:pPr>
            <a:r>
              <a:rPr lang="hr-HR" sz="2000" b="1" dirty="0" smtClean="0"/>
              <a:t>Članovi povjerenstva ne smiju biti u sukobu interesa te svaki </a:t>
            </a:r>
          </a:p>
          <a:p>
            <a:pPr lvl="0">
              <a:defRPr/>
            </a:pPr>
            <a:r>
              <a:rPr lang="hr-HR" sz="2000" b="1" dirty="0" smtClean="0"/>
              <a:t>član mora </a:t>
            </a:r>
            <a:r>
              <a:rPr lang="hr-HR" sz="2000" b="1" dirty="0"/>
              <a:t>potpisati </a:t>
            </a:r>
            <a:r>
              <a:rPr lang="hr-HR" sz="2000" b="1" dirty="0" smtClean="0"/>
              <a:t>izjavu </a:t>
            </a:r>
            <a:r>
              <a:rPr lang="hr-HR" sz="2000" b="1" dirty="0" smtClean="0">
                <a:ea typeface="Times New Roman" panose="02020603050405020304" pitchFamily="18" charset="0"/>
              </a:rPr>
              <a:t>o nepristranosti </a:t>
            </a:r>
            <a:r>
              <a:rPr lang="hr-HR" sz="2000" b="1" dirty="0">
                <a:ea typeface="Times New Roman" panose="02020603050405020304" pitchFamily="18" charset="0"/>
              </a:rPr>
              <a:t>i povjerljivosti</a:t>
            </a:r>
            <a:r>
              <a:rPr lang="hr-HR" sz="2000" b="1" dirty="0" smtClean="0"/>
              <a:t>.</a:t>
            </a:r>
            <a:endParaRPr lang="hr-HR" sz="2000" b="1" kern="0" dirty="0">
              <a:solidFill>
                <a:prstClr val="black"/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hr-HR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2800" b="1" kern="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4188" y="793124"/>
            <a:ext cx="8028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8271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</a:t>
            </a:r>
            <a:r>
              <a:rPr kumimoji="0" lang="hr-HR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šport</a:t>
            </a: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hevron 4"/>
          <p:cNvSpPr/>
          <p:nvPr/>
        </p:nvSpPr>
        <p:spPr>
          <a:xfrm>
            <a:off x="755576" y="1644707"/>
            <a:ext cx="576064" cy="432048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81375" y="1561580"/>
            <a:ext cx="9865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rgbClr val="FF3300"/>
                </a:solidFill>
              </a:rPr>
              <a:t>Programska područja Natječaja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2413132"/>
            <a:ext cx="8756646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Poticanje programa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bavljenja amaterskim športom i športskom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rekreacijom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Poticanje programa organiziranja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športskih natjecanja i odlaska na međunarodna športska natjecanja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Poticanje programa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obuke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neplivača;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Poticanje programa organiziranja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međunarodnih športskih konferencija.</a:t>
            </a:r>
          </a:p>
          <a:p>
            <a:pPr lvl="0"/>
            <a:endParaRPr lang="hr-HR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hr-HR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Prijavitelj može poslati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samo jednu prijavu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na Natječaj i to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na samo jedno programsko područje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52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hevron 4"/>
          <p:cNvSpPr/>
          <p:nvPr/>
        </p:nvSpPr>
        <p:spPr>
          <a:xfrm>
            <a:off x="960801" y="1423698"/>
            <a:ext cx="576064" cy="432048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4257" y="1278947"/>
            <a:ext cx="687443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rgbClr val="FF3300"/>
                </a:solidFill>
              </a:rPr>
              <a:t>Programi koji se mogu </a:t>
            </a:r>
            <a:r>
              <a:rPr lang="hr-HR" sz="2800" dirty="0" smtClean="0">
                <a:solidFill>
                  <a:srgbClr val="FF3300"/>
                </a:solidFill>
              </a:rPr>
              <a:t>sufinancirati: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sz="2000" dirty="0" smtClean="0"/>
              <a:t>Koji su započeli s provedbom nakon 1. siječnja 2018. godine i još traju u trenutku objave Natječaja te će završiti do 31. prosinca 2018. godine;</a:t>
            </a:r>
          </a:p>
          <a:p>
            <a:endParaRPr lang="hr-HR" sz="2000" dirty="0" smtClean="0"/>
          </a:p>
          <a:p>
            <a:r>
              <a:rPr lang="hr-HR" sz="2000" dirty="0" smtClean="0"/>
              <a:t>Koji će se provoditi u vremenskom periodu  od dana objave Natječaja do 31. prosinca 2018. godine. </a:t>
            </a:r>
          </a:p>
          <a:p>
            <a:endParaRPr lang="hr-HR" sz="2000" dirty="0" smtClean="0"/>
          </a:p>
          <a:p>
            <a:endParaRPr lang="hr-HR" sz="1600" dirty="0" smtClean="0"/>
          </a:p>
          <a:p>
            <a:r>
              <a:rPr lang="hr-HR" sz="2000" b="1" dirty="0" smtClean="0"/>
              <a:t>Programi koji su provedeni do dana objave Natječaja neće se sufinancirati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570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hevron 4"/>
          <p:cNvSpPr/>
          <p:nvPr/>
        </p:nvSpPr>
        <p:spPr>
          <a:xfrm>
            <a:off x="395536" y="1216783"/>
            <a:ext cx="576064" cy="432048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722" y="1187623"/>
            <a:ext cx="10131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hr-HR" sz="2400" b="1" dirty="0" smtClean="0">
                <a:solidFill>
                  <a:srgbClr val="FF3300"/>
                </a:solidFill>
              </a:rPr>
              <a:t>UKUPNA SREDSTVA ZA PROVEDBU NATJEČAJA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44321" y="2643453"/>
            <a:ext cx="64072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hr-HR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Sredstva za provedbu Natječaja osigurana </a:t>
            </a:r>
            <a:endParaRPr lang="hr-HR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ct val="20000"/>
              </a:spcBef>
            </a:pPr>
            <a:r>
              <a:rPr lang="hr-HR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u </a:t>
            </a:r>
            <a:r>
              <a:rPr lang="hr-HR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Državnome proračunu </a:t>
            </a:r>
            <a:r>
              <a:rPr lang="hr-HR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2018. godinu  u iznosu od 7.040.000,00 </a:t>
            </a:r>
            <a:r>
              <a:rPr lang="hr-HR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kuna. </a:t>
            </a:r>
          </a:p>
          <a:p>
            <a:pPr lvl="0" algn="just">
              <a:spcBef>
                <a:spcPct val="20000"/>
              </a:spcBef>
            </a:pPr>
            <a:endParaRPr lang="hr-HR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ct val="20000"/>
              </a:spcBef>
            </a:pPr>
            <a:endParaRPr lang="hr-HR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4128812"/>
            <a:ext cx="8028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00" y="2225669"/>
            <a:ext cx="4022343" cy="268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26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hevron 6"/>
          <p:cNvSpPr/>
          <p:nvPr/>
        </p:nvSpPr>
        <p:spPr>
          <a:xfrm>
            <a:off x="356740" y="4989256"/>
            <a:ext cx="432048" cy="360040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5559" y="1322011"/>
            <a:ext cx="1012319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400" dirty="0" smtClean="0"/>
              <a:t>SDUŠ će </a:t>
            </a:r>
            <a:r>
              <a:rPr lang="hr-HR" sz="2400" dirty="0"/>
              <a:t>sufinancirati programe najviše do 80% opravdanih troškova cjelokupne vrijednosti prijavljenoga programa. Ostatak sredstava potrebnih za provedbu programa prijavitelji su dužni osigurati iz ostalih izvora. </a:t>
            </a:r>
            <a:endParaRPr lang="hr-HR" sz="2400" dirty="0" smtClean="0"/>
          </a:p>
          <a:p>
            <a:pPr algn="just"/>
            <a:endParaRPr lang="hr-HR" sz="2400" dirty="0"/>
          </a:p>
          <a:p>
            <a:pPr algn="just"/>
            <a:r>
              <a:rPr lang="hr-HR" sz="2400" dirty="0"/>
              <a:t>Najmanji iznos sufinanciranja po programu koji prijavitelj može ugovoriti je </a:t>
            </a:r>
            <a:r>
              <a:rPr lang="hr-HR" sz="2400" dirty="0" smtClean="0"/>
              <a:t>10.000,00 </a:t>
            </a:r>
            <a:r>
              <a:rPr lang="hr-HR" sz="2400" dirty="0"/>
              <a:t>kuna, a najveći </a:t>
            </a:r>
            <a:r>
              <a:rPr lang="hr-HR" sz="2400" dirty="0" smtClean="0"/>
              <a:t>120.000,00 </a:t>
            </a:r>
            <a:r>
              <a:rPr lang="hr-HR" sz="2400" dirty="0"/>
              <a:t>kuna, s time da zatraženi iznos, koji mora biti unutar navedenih iznosa, ne smije iznositi više od </a:t>
            </a:r>
            <a:r>
              <a:rPr lang="hr-HR" sz="2400" dirty="0" smtClean="0"/>
              <a:t>80</a:t>
            </a:r>
            <a:r>
              <a:rPr lang="hr-HR" sz="2400" dirty="0"/>
              <a:t>% cjelokupne vrijednosti programa. </a:t>
            </a:r>
            <a:endParaRPr lang="hr-HR" sz="2400" dirty="0" smtClean="0"/>
          </a:p>
          <a:p>
            <a:pPr algn="just"/>
            <a:endParaRPr lang="hr-HR" sz="2400" dirty="0"/>
          </a:p>
          <a:p>
            <a:pPr algn="just"/>
            <a:r>
              <a:rPr lang="hr-HR" sz="2400" dirty="0" smtClean="0"/>
              <a:t>Ukoliko prijavitelj </a:t>
            </a:r>
            <a:r>
              <a:rPr lang="hr-HR" sz="2400" dirty="0"/>
              <a:t>zatraži niži ili viši iznos od propisanog iznosa koji se odobrava ovim natječajem prijava će se odbiti zbog nepoštivanja propisanih uvjeta Natječaja.</a:t>
            </a:r>
          </a:p>
        </p:txBody>
      </p:sp>
      <p:sp>
        <p:nvSpPr>
          <p:cNvPr id="11" name="Chevron 10"/>
          <p:cNvSpPr/>
          <p:nvPr/>
        </p:nvSpPr>
        <p:spPr>
          <a:xfrm>
            <a:off x="329240" y="3239998"/>
            <a:ext cx="432048" cy="360040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363887" y="1438743"/>
            <a:ext cx="432048" cy="360040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812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975</TotalTime>
  <Words>933</Words>
  <Application>Microsoft Office PowerPoint</Application>
  <PresentationFormat>Widescreen</PresentationFormat>
  <Paragraphs>176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Tahoma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Središnji državni ured za šport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Kolar</dc:creator>
  <cp:lastModifiedBy>Fadila Gracin</cp:lastModifiedBy>
  <cp:revision>81</cp:revision>
  <cp:lastPrinted>2018-01-11T09:34:52Z</cp:lastPrinted>
  <dcterms:created xsi:type="dcterms:W3CDTF">2017-12-04T08:13:50Z</dcterms:created>
  <dcterms:modified xsi:type="dcterms:W3CDTF">2018-02-16T14:47:36Z</dcterms:modified>
</cp:coreProperties>
</file>